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6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0141-FE8F-4A61-98AC-DACD5516B8D9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ADEB-70D0-42EE-9C7E-FE10A418B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85424"/>
            <a:ext cx="1164084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1" y="5985425"/>
            <a:ext cx="10514964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99663"/>
            <a:ext cx="1164084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6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555" y="1091953"/>
            <a:ext cx="10138298" cy="5085010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2917"/>
            <a:ext cx="1292469" cy="365125"/>
          </a:xfrm>
        </p:spPr>
        <p:txBody>
          <a:bodyPr/>
          <a:lstStyle>
            <a:lvl1pPr algn="ctr">
              <a:defRPr sz="1000"/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5121" y="6010118"/>
            <a:ext cx="10523844" cy="365125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75243"/>
            <a:ext cx="1292469" cy="365125"/>
          </a:xfrm>
        </p:spPr>
        <p:txBody>
          <a:bodyPr/>
          <a:lstStyle>
            <a:lvl1pPr>
              <a:defRPr sz="1000"/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6556" y="1346230"/>
            <a:ext cx="4904472" cy="4640475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95604" y="1346231"/>
            <a:ext cx="4989250" cy="4640474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9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8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3708" y="1350956"/>
            <a:ext cx="481378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3708" y="2174868"/>
            <a:ext cx="4813785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37814" y="1350956"/>
            <a:ext cx="483749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137814" y="2174868"/>
            <a:ext cx="4837492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803708" y="6109398"/>
            <a:ext cx="10171598" cy="212170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pic>
        <p:nvPicPr>
          <p:cNvPr id="10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114841" y="5994400"/>
            <a:ext cx="115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14" name="Zástupný symbol pro číslo snímku 5"/>
          <p:cNvSpPr txBox="1">
            <a:spLocks/>
          </p:cNvSpPr>
          <p:nvPr userDrawn="1"/>
        </p:nvSpPr>
        <p:spPr>
          <a:xfrm>
            <a:off x="120949" y="6409109"/>
            <a:ext cx="114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97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0335" y="2555666"/>
            <a:ext cx="9791330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5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123" r="14863" b="3123"/>
          <a:stretch/>
        </p:blipFill>
        <p:spPr bwMode="auto">
          <a:xfrm>
            <a:off x="-16043" y="1051"/>
            <a:ext cx="12208043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0A1-9BEA-4DDE-B77E-74FAD94F34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62470" y="365125"/>
            <a:ext cx="9791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62470" y="1825625"/>
            <a:ext cx="97913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30726" y="3058319"/>
            <a:ext cx="9130548" cy="741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cs-CZ" sz="8000" b="1" i="1" dirty="0" smtClean="0">
                <a:solidFill>
                  <a:schemeClr val="bg1"/>
                </a:solidFill>
                <a:latin typeface="+mn-lt"/>
              </a:rPr>
              <a:t>#</a:t>
            </a:r>
            <a:r>
              <a:rPr lang="cs-CZ" sz="8000" b="1" i="1" dirty="0" err="1" smtClean="0">
                <a:solidFill>
                  <a:schemeClr val="bg1"/>
                </a:solidFill>
                <a:latin typeface="+mn-lt"/>
              </a:rPr>
              <a:t>MinimalniMzda</a:t>
            </a:r>
            <a:endParaRPr lang="cs-CZ" sz="8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66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3576299" y="1806313"/>
            <a:ext cx="8523313" cy="34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7618" b="1">
                <a:solidFill>
                  <a:schemeClr val="bg1"/>
                </a:solidFill>
              </a:rPr>
              <a:t>3. Důvod         </a:t>
            </a:r>
            <a:r>
              <a:rPr lang="cs-CZ" altLang="cs-CZ" sz="2963" b="1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chemeClr val="bg1"/>
                </a:solidFill>
              </a:rPr>
              <a:t>Růst minimální mzdy v ČR nezpůsobuje růst nezaměstnanosti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Vývoj nezaměstnanosti v ČR (predikce MF ČR 7-2016)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76" y="884101"/>
            <a:ext cx="8102118" cy="547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15364" name="Obdélník 6"/>
          <p:cNvSpPr>
            <a:spLocks noChangeArrowheads="1"/>
          </p:cNvSpPr>
          <p:nvPr/>
        </p:nvSpPr>
        <p:spPr bwMode="auto">
          <a:xfrm>
            <a:off x="3576299" y="1806313"/>
            <a:ext cx="8254545" cy="34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7618" b="1">
                <a:solidFill>
                  <a:schemeClr val="bg1"/>
                </a:solidFill>
              </a:rPr>
              <a:t>4. Důvod        </a:t>
            </a:r>
            <a:r>
              <a:rPr lang="cs-CZ" altLang="cs-CZ" sz="2963" b="1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chemeClr val="bg1"/>
                </a:solidFill>
              </a:rPr>
              <a:t>Vláda předpokládá růst minimální mzdy na úroveň 40% průměrného výdělku</a:t>
            </a:r>
            <a:endParaRPr lang="cs-CZ" altLang="cs-CZ" sz="380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Úroveň minimálních mezd v EU a USA 2015 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2" descr="Minimální mzdy v Evrop&amp;ecaron; a ve Spojených státech amerických,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62" y="880742"/>
            <a:ext cx="10076743" cy="53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/>
          <p:cNvSpPr/>
          <p:nvPr/>
        </p:nvSpPr>
        <p:spPr bwMode="auto">
          <a:xfrm flipH="1">
            <a:off x="8937305" y="3364246"/>
            <a:ext cx="1108668" cy="534178"/>
          </a:xfrm>
          <a:prstGeom prst="rightArrow">
            <a:avLst>
              <a:gd name="adj1" fmla="val 61792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299999" rev="20099999"/>
            </a:camera>
            <a:lightRig rig="threePt" dir="t"/>
          </a:scene3d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/>
            </a:pPr>
            <a:endParaRPr lang="cs-CZ" sz="1905">
              <a:latin typeface="Arial" charset="0"/>
              <a:cs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8259" y="3491154"/>
            <a:ext cx="1047082" cy="8088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65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</a:p>
        </p:txBody>
      </p:sp>
    </p:spTree>
    <p:extLst>
      <p:ext uri="{BB962C8B-B14F-4D97-AF65-F5344CB8AC3E}">
        <p14:creationId xmlns:p14="http://schemas.microsoft.com/office/powerpoint/2010/main" val="37421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17412" name="Obdélník 5"/>
          <p:cNvSpPr>
            <a:spLocks noChangeArrowheads="1"/>
          </p:cNvSpPr>
          <p:nvPr/>
        </p:nvSpPr>
        <p:spPr bwMode="auto">
          <a:xfrm>
            <a:off x="2937549" y="378481"/>
            <a:ext cx="8897909" cy="58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7618" b="1" dirty="0">
                <a:solidFill>
                  <a:schemeClr val="bg1"/>
                </a:solidFill>
              </a:rPr>
              <a:t>5. Důvod           </a:t>
            </a:r>
            <a:r>
              <a:rPr lang="cs-CZ" altLang="cs-CZ" sz="2963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Vývoj a výše minimální mzdy ukazuje, jaký je zájem politiků </a:t>
            </a:r>
            <a:r>
              <a:rPr lang="cs-CZ" altLang="cs-CZ" sz="3809" b="1" dirty="0" smtClean="0">
                <a:solidFill>
                  <a:schemeClr val="bg1"/>
                </a:solidFill>
              </a:rPr>
              <a:t>o postavení </a:t>
            </a:r>
            <a:r>
              <a:rPr lang="cs-CZ" altLang="cs-CZ" sz="3809" b="1" dirty="0">
                <a:solidFill>
                  <a:schemeClr val="bg1"/>
                </a:solidFill>
              </a:rPr>
              <a:t>zaměstnanců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Poslední tři roky, kdy roste minimální mzda, odráží se v růstu spotřeby </a:t>
            </a:r>
            <a:r>
              <a:rPr lang="cs-CZ" altLang="cs-CZ" sz="3809" b="1" dirty="0" smtClean="0">
                <a:solidFill>
                  <a:schemeClr val="bg1"/>
                </a:solidFill>
              </a:rPr>
              <a:t>a důvěře </a:t>
            </a:r>
            <a:r>
              <a:rPr lang="cs-CZ" altLang="cs-CZ" sz="3809" b="1" dirty="0">
                <a:solidFill>
                  <a:schemeClr val="bg1"/>
                </a:solidFill>
              </a:rPr>
              <a:t>občanů v ekonomiku</a:t>
            </a:r>
            <a:endParaRPr lang="cs-CZ" altLang="cs-CZ" sz="380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Vývoj minimální mzdy 1991 - 2014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5" descr="https://upload.wikimedia.org/wikipedia/cs/timeline/f1ebefc37717af9af0e5b56f2efdc9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12" y="853865"/>
            <a:ext cx="9880593" cy="53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bdélník 5"/>
          <p:cNvSpPr>
            <a:spLocks noChangeArrowheads="1"/>
          </p:cNvSpPr>
          <p:nvPr/>
        </p:nvSpPr>
        <p:spPr bwMode="auto">
          <a:xfrm>
            <a:off x="3576299" y="360004"/>
            <a:ext cx="8615702" cy="572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7618" b="1" dirty="0">
                <a:solidFill>
                  <a:schemeClr val="bg1"/>
                </a:solidFill>
              </a:rPr>
              <a:t>6. Důvod        </a:t>
            </a:r>
            <a:r>
              <a:rPr lang="cs-CZ" altLang="cs-CZ" sz="2963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Minimální mzda se v roce 2017 zvýší. Otázkou je o kolik?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ČMKOS požaduje růst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o </a:t>
            </a:r>
            <a:r>
              <a:rPr lang="cs-CZ" altLang="cs-CZ" sz="6983" b="1" dirty="0" smtClean="0">
                <a:solidFill>
                  <a:schemeClr val="bg1"/>
                </a:solidFill>
              </a:rPr>
              <a:t>1 600</a:t>
            </a:r>
            <a:r>
              <a:rPr lang="cs-CZ" altLang="cs-CZ" sz="3809" b="1" dirty="0" smtClean="0">
                <a:solidFill>
                  <a:schemeClr val="bg1"/>
                </a:solidFill>
              </a:rPr>
              <a:t> </a:t>
            </a:r>
            <a:r>
              <a:rPr lang="cs-CZ" altLang="cs-CZ" sz="3809" b="1" dirty="0">
                <a:solidFill>
                  <a:schemeClr val="bg1"/>
                </a:solidFill>
              </a:rPr>
              <a:t>Kč na </a:t>
            </a:r>
            <a:r>
              <a:rPr lang="cs-CZ" altLang="cs-CZ" sz="6983" b="1" dirty="0">
                <a:solidFill>
                  <a:schemeClr val="bg1"/>
                </a:solidFill>
              </a:rPr>
              <a:t>11 500 </a:t>
            </a:r>
            <a:r>
              <a:rPr lang="cs-CZ" altLang="cs-CZ" sz="3809" b="1" dirty="0">
                <a:solidFill>
                  <a:schemeClr val="bg1"/>
                </a:solidFill>
              </a:rPr>
              <a:t>Kč </a:t>
            </a:r>
            <a:endParaRPr lang="cs-CZ" altLang="cs-CZ" sz="380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pic>
        <p:nvPicPr>
          <p:cNvPr id="2048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7" y="525"/>
            <a:ext cx="6881029" cy="688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144253" y="446107"/>
            <a:ext cx="88712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minimální mzdy: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altLang="cs-CZ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sociálně-ochranná</a:t>
            </a:r>
            <a:r>
              <a:rPr lang="cs-CZ" altLang="cs-CZ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zaměstnanci má zajistit, aby příjmy neklesly pod sociálně akceptovatelnou úroveň a zároveň garantovat rovné podmínky, aby se zabránilo nepřiměřenému podbízení pracovní síly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altLang="cs-CZ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ekonomicko-kriteriální</a:t>
            </a:r>
            <a:r>
              <a:rPr lang="cs-CZ" altLang="cs-CZ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zaručení minimální mzdy má motivovat k vyhledávání práce namísto příjmu sociálních dávek a má být ochranou proti nekalé soutěži vzniklé výplatou příliš nízkých mezd</a:t>
            </a:r>
            <a:endParaRPr lang="cs-CZ" altLang="cs-CZ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2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6148" name="Obdélník 5"/>
          <p:cNvSpPr>
            <a:spLocks noChangeArrowheads="1"/>
          </p:cNvSpPr>
          <p:nvPr/>
        </p:nvSpPr>
        <p:spPr bwMode="auto">
          <a:xfrm>
            <a:off x="3137647" y="1556022"/>
            <a:ext cx="8926688" cy="36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0" indent="-11430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cs-CZ" altLang="cs-CZ" sz="7618" b="1" dirty="0">
                <a:solidFill>
                  <a:schemeClr val="bg1"/>
                </a:solidFill>
              </a:rPr>
              <a:t>Naše </a:t>
            </a:r>
            <a:r>
              <a:rPr lang="cs-CZ" altLang="cs-CZ" sz="7618" b="1" dirty="0" smtClean="0">
                <a:solidFill>
                  <a:schemeClr val="bg1"/>
                </a:solidFill>
              </a:rPr>
              <a:t>důvody</a:t>
            </a:r>
            <a:br>
              <a:rPr lang="cs-CZ" altLang="cs-CZ" sz="7618" b="1" dirty="0" smtClean="0">
                <a:solidFill>
                  <a:schemeClr val="bg1"/>
                </a:solidFill>
              </a:rPr>
            </a:br>
            <a:r>
              <a:rPr lang="cs-CZ" altLang="cs-CZ" sz="7618" b="1" dirty="0" smtClean="0">
                <a:solidFill>
                  <a:schemeClr val="bg1"/>
                </a:solidFill>
              </a:rPr>
              <a:t>pro </a:t>
            </a:r>
            <a:r>
              <a:rPr lang="cs-CZ" altLang="cs-CZ" sz="7618" b="1" dirty="0">
                <a:solidFill>
                  <a:schemeClr val="bg1"/>
                </a:solidFill>
              </a:rPr>
              <a:t>zvýšení minimální mzdy</a:t>
            </a:r>
            <a:endParaRPr lang="cs-CZ" altLang="cs-CZ" sz="296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3285693" y="1556022"/>
            <a:ext cx="8530033" cy="39351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09408" indent="-1209408">
              <a:buFontTx/>
              <a:buAutoNum type="arabicPeriod"/>
              <a:defRPr/>
            </a:pPr>
            <a:r>
              <a:rPr lang="cs-CZ" altLang="cs-CZ" sz="7618" b="1" dirty="0">
                <a:solidFill>
                  <a:schemeClr val="bg1"/>
                </a:solidFill>
              </a:rPr>
              <a:t>Důvod </a:t>
            </a:r>
            <a:r>
              <a:rPr lang="cs-CZ" altLang="cs-CZ" sz="2963" b="1" dirty="0">
                <a:solidFill>
                  <a:schemeClr val="bg1"/>
                </a:solidFill>
              </a:rPr>
              <a:t>                                </a:t>
            </a:r>
          </a:p>
          <a:p>
            <a:pPr>
              <a:defRPr/>
            </a:pPr>
            <a:endParaRPr lang="cs-CZ" altLang="cs-CZ" sz="2963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altLang="cs-CZ" sz="3809" b="1" dirty="0">
                <a:solidFill>
                  <a:schemeClr val="bg1"/>
                </a:solidFill>
              </a:rPr>
              <a:t>Minimální mzda v ČR </a:t>
            </a:r>
          </a:p>
          <a:p>
            <a:pPr>
              <a:defRPr/>
            </a:pPr>
            <a:r>
              <a:rPr lang="cs-CZ" altLang="cs-CZ" sz="3809" b="1" dirty="0">
                <a:solidFill>
                  <a:schemeClr val="bg1"/>
                </a:solidFill>
              </a:rPr>
              <a:t>patří dlouhodobě k nejnižším </a:t>
            </a:r>
          </a:p>
          <a:p>
            <a:pPr>
              <a:defRPr/>
            </a:pPr>
            <a:r>
              <a:rPr lang="cs-CZ" altLang="cs-CZ" sz="3809" b="1" dirty="0">
                <a:solidFill>
                  <a:schemeClr val="bg1"/>
                </a:solidFill>
              </a:rPr>
              <a:t>v zemích EU</a:t>
            </a:r>
            <a:endParaRPr lang="cs-CZ" altLang="cs-CZ" sz="2963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29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Příspěvek k růstu HDP 2005  - 2015 (ČSÚ)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Elipsa 4"/>
          <p:cNvSpPr>
            <a:spLocks noChangeArrowheads="1"/>
          </p:cNvSpPr>
          <p:nvPr/>
        </p:nvSpPr>
        <p:spPr bwMode="auto">
          <a:xfrm>
            <a:off x="4938617" y="2753721"/>
            <a:ext cx="349399" cy="17671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963"/>
          </a:p>
        </p:txBody>
      </p:sp>
      <p:sp>
        <p:nvSpPr>
          <p:cNvPr id="8196" name="Elipsa 5"/>
          <p:cNvSpPr>
            <a:spLocks noChangeArrowheads="1"/>
          </p:cNvSpPr>
          <p:nvPr/>
        </p:nvSpPr>
        <p:spPr bwMode="auto">
          <a:xfrm>
            <a:off x="4871425" y="2686530"/>
            <a:ext cx="450187" cy="1985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963"/>
          </a:p>
        </p:txBody>
      </p:sp>
      <p:sp>
        <p:nvSpPr>
          <p:cNvPr id="8197" name="Elipsa 6"/>
          <p:cNvSpPr>
            <a:spLocks noChangeArrowheads="1"/>
          </p:cNvSpPr>
          <p:nvPr/>
        </p:nvSpPr>
        <p:spPr bwMode="auto">
          <a:xfrm>
            <a:off x="4871426" y="2819232"/>
            <a:ext cx="399793" cy="17688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963"/>
          </a:p>
        </p:txBody>
      </p:sp>
      <p:pic>
        <p:nvPicPr>
          <p:cNvPr id="81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"/>
            <a:ext cx="12190321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7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6"/>
            <a:ext cx="12192000" cy="68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694" y="227299"/>
            <a:ext cx="10070411" cy="549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539" dirty="0"/>
              <a:t>Vývoj minimální mzdy v EUR/měsíc (vliv kurzu)</a:t>
            </a:r>
            <a:endParaRPr lang="cs-CZ" altLang="cs-CZ" sz="2539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2" descr="Czech Republic Minimum Monthly W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9" y="907618"/>
            <a:ext cx="10272147" cy="54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11268" name="Obdélník 5"/>
          <p:cNvSpPr>
            <a:spLocks noChangeArrowheads="1"/>
          </p:cNvSpPr>
          <p:nvPr/>
        </p:nvSpPr>
        <p:spPr bwMode="auto">
          <a:xfrm>
            <a:off x="3576299" y="852185"/>
            <a:ext cx="8254545" cy="52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7618" b="1">
                <a:solidFill>
                  <a:schemeClr val="bg1"/>
                </a:solidFill>
              </a:rPr>
              <a:t>2. Důvod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chemeClr val="bg1"/>
                </a:solidFill>
              </a:rPr>
              <a:t>Pracovat a pobírat minimální mzdu znamená v ČR být pod hranicí chudoby. To je nepřijatelné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>
                <a:solidFill>
                  <a:schemeClr val="bg1"/>
                </a:solidFill>
              </a:rPr>
              <a:t>Nejnižší cena práce nemůže být chudinskou dávkou </a:t>
            </a:r>
            <a:endParaRPr lang="cs-CZ" altLang="cs-CZ" sz="380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lipsa 4"/>
          <p:cNvSpPr>
            <a:spLocks noChangeArrowheads="1"/>
          </p:cNvSpPr>
          <p:nvPr/>
        </p:nvSpPr>
        <p:spPr bwMode="auto">
          <a:xfrm>
            <a:off x="4938617" y="2753721"/>
            <a:ext cx="349399" cy="17671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963"/>
          </a:p>
        </p:txBody>
      </p:sp>
      <p:sp>
        <p:nvSpPr>
          <p:cNvPr id="12291" name="Elipsa 5"/>
          <p:cNvSpPr>
            <a:spLocks noChangeArrowheads="1"/>
          </p:cNvSpPr>
          <p:nvPr/>
        </p:nvSpPr>
        <p:spPr bwMode="auto">
          <a:xfrm>
            <a:off x="4871425" y="2686530"/>
            <a:ext cx="450187" cy="1985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963"/>
          </a:p>
        </p:txBody>
      </p:sp>
      <p:sp>
        <p:nvSpPr>
          <p:cNvPr id="12292" name="Elipsa 6"/>
          <p:cNvSpPr>
            <a:spLocks noChangeArrowheads="1"/>
          </p:cNvSpPr>
          <p:nvPr/>
        </p:nvSpPr>
        <p:spPr bwMode="auto">
          <a:xfrm>
            <a:off x="4871426" y="2819232"/>
            <a:ext cx="399793" cy="17688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963"/>
          </a:p>
        </p:txBody>
      </p:sp>
      <p:pic>
        <p:nvPicPr>
          <p:cNvPr id="1229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6"/>
            <a:ext cx="12192000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prezentace-16-9.potx" id="{B41DBD5B-2C8C-4E7A-A152-87C04558D80B}" vid="{8D04CF6E-51B4-4DBE-A806-70E9CDFCF0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211</Words>
  <Application>Microsoft Office PowerPoint</Application>
  <PresentationFormat>Širokoúhlá obrazovka</PresentationFormat>
  <Paragraphs>40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Příspěvek k růstu HDP 2005  - 2015 (ČSÚ)</vt:lpstr>
      <vt:lpstr>Prezentace aplikace PowerPoint</vt:lpstr>
      <vt:lpstr>Vývoj minimální mzdy v EUR/měsíc (vliv kurzu)</vt:lpstr>
      <vt:lpstr>Prezentace aplikace PowerPoint</vt:lpstr>
      <vt:lpstr>Prezentace aplikace PowerPoint</vt:lpstr>
      <vt:lpstr>Prezentace aplikace PowerPoint</vt:lpstr>
      <vt:lpstr>Vývoj nezaměstnanosti v ČR (predikce MF ČR 7-2016)</vt:lpstr>
      <vt:lpstr>Prezentace aplikace PowerPoint</vt:lpstr>
      <vt:lpstr>Úroveň minimálních mezd v EU a USA 2015 </vt:lpstr>
      <vt:lpstr>Prezentace aplikace PowerPoint</vt:lpstr>
      <vt:lpstr>Vývoj minimální mzdy 1991 - 2014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ČMKOS</dc:creator>
  <cp:lastModifiedBy>Václav Procházka</cp:lastModifiedBy>
  <cp:revision>7</cp:revision>
  <dcterms:created xsi:type="dcterms:W3CDTF">2015-10-13T09:21:20Z</dcterms:created>
  <dcterms:modified xsi:type="dcterms:W3CDTF">2016-09-06T23:31:47Z</dcterms:modified>
</cp:coreProperties>
</file>